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63" r:id="rId3"/>
    <p:sldId id="275" r:id="rId4"/>
    <p:sldId id="270" r:id="rId5"/>
    <p:sldId id="271" r:id="rId6"/>
    <p:sldId id="276" r:id="rId7"/>
    <p:sldId id="273" r:id="rId8"/>
    <p:sldId id="274" r:id="rId9"/>
    <p:sldId id="269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85BE"/>
    <a:srgbClr val="336600"/>
    <a:srgbClr val="FF6699"/>
    <a:srgbClr val="659B47"/>
    <a:srgbClr val="F26B21"/>
    <a:srgbClr val="B23E29"/>
    <a:srgbClr val="96499B"/>
    <a:srgbClr val="C420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96" y="-49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6A2624-69D9-4113-84EF-367262F0190B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B22695-753B-4501-9A63-6C9B9565AB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422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Warna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tulisan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Wasis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Basa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disesuaikan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dgn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warna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teks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Wasis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Basa</a:t>
            </a:r>
            <a:r>
              <a:rPr lang="en-US" baseline="0" dirty="0" smtClean="0"/>
              <a:t> di Cover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B22695-753B-4501-9A63-6C9B9565ABA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1698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95065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4047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6891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09990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58367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231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0597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61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949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848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028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8115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52950"/>
            <a:ext cx="9143244" cy="78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434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2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tif"/><Relationship Id="rId5" Type="http://schemas.openxmlformats.org/officeDocument/2006/relationships/image" Target="../media/image13.tif"/><Relationship Id="rId4" Type="http://schemas.openxmlformats.org/officeDocument/2006/relationships/image" Target="../media/image12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0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80" cy="5162550"/>
          </a:xfrm>
          <a:prstGeom prst="rect">
            <a:avLst/>
          </a:prstGeom>
        </p:spPr>
      </p:pic>
      <p:sp>
        <p:nvSpPr>
          <p:cNvPr id="9" name="テキスト プレースホルダー 11"/>
          <p:cNvSpPr txBox="1">
            <a:spLocks/>
          </p:cNvSpPr>
          <p:nvPr/>
        </p:nvSpPr>
        <p:spPr>
          <a:xfrm>
            <a:off x="3560313" y="2029378"/>
            <a:ext cx="5562599" cy="651845"/>
          </a:xfrm>
          <a:prstGeom prst="rect">
            <a:avLst/>
          </a:prstGeom>
        </p:spPr>
        <p:txBody>
          <a:bodyPr lIns="91438" tIns="45719" rIns="91438" bIns="45719"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Wasis</a:t>
            </a:r>
            <a:r>
              <a:rPr lang="en-US" sz="3600" b="1" dirty="0" smtClean="0">
                <a:solidFill>
                  <a:srgbClr val="B23E29"/>
                </a:solidFill>
                <a:latin typeface="+mj-lt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Basa</a:t>
            </a:r>
            <a:endParaRPr lang="en-US" sz="3600" b="1" dirty="0" smtClean="0">
              <a:solidFill>
                <a:srgbClr val="B23E29"/>
              </a:solidFill>
              <a:latin typeface="+mj-lt"/>
              <a:cs typeface="Arial" pitchFamily="34" charset="0"/>
            </a:endParaRPr>
          </a:p>
          <a:p>
            <a:pPr marL="0" indent="0">
              <a:buNone/>
            </a:pPr>
            <a:r>
              <a:rPr lang="en-US" sz="1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Pelajaran</a:t>
            </a:r>
            <a:r>
              <a:rPr lang="en-US" sz="1600" b="1" dirty="0" smtClean="0">
                <a:solidFill>
                  <a:srgbClr val="B23E29"/>
                </a:solidFill>
                <a:latin typeface="+mj-lt"/>
                <a:cs typeface="Arial" pitchFamily="34" charset="0"/>
              </a:rPr>
              <a:t> Bahasa </a:t>
            </a:r>
            <a:r>
              <a:rPr lang="en-US" sz="1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Jawa</a:t>
            </a:r>
            <a:r>
              <a:rPr lang="en-US" sz="1600" b="1" dirty="0" smtClean="0">
                <a:solidFill>
                  <a:srgbClr val="B23E29"/>
                </a:solidFill>
                <a:latin typeface="+mj-lt"/>
                <a:cs typeface="Arial" pitchFamily="34" charset="0"/>
              </a:rPr>
              <a:t> </a:t>
            </a:r>
          </a:p>
          <a:p>
            <a:pPr marL="0" indent="0">
              <a:buNone/>
            </a:pPr>
            <a:r>
              <a:rPr lang="en-US" sz="1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Muatan</a:t>
            </a:r>
            <a:r>
              <a:rPr lang="en-US" sz="1600" b="1" dirty="0" smtClean="0">
                <a:solidFill>
                  <a:srgbClr val="B23E29"/>
                </a:solidFill>
                <a:latin typeface="+mj-lt"/>
                <a:cs typeface="Arial" pitchFamily="34" charset="0"/>
              </a:rPr>
              <a:t> </a:t>
            </a:r>
            <a:r>
              <a:rPr lang="en-US" sz="1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Lokal</a:t>
            </a:r>
            <a:r>
              <a:rPr lang="en-US" sz="1600" b="1" dirty="0" smtClean="0">
                <a:solidFill>
                  <a:srgbClr val="B23E29"/>
                </a:solidFill>
                <a:latin typeface="+mj-lt"/>
                <a:cs typeface="Arial" pitchFamily="34" charset="0"/>
              </a:rPr>
              <a:t> </a:t>
            </a:r>
            <a:r>
              <a:rPr lang="en-US" sz="1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Wajib</a:t>
            </a:r>
            <a:r>
              <a:rPr lang="en-US" sz="1600" b="1" dirty="0" smtClean="0">
                <a:solidFill>
                  <a:srgbClr val="B23E29"/>
                </a:solidFill>
                <a:latin typeface="+mj-lt"/>
                <a:cs typeface="Arial" pitchFamily="34" charset="0"/>
              </a:rPr>
              <a:t> </a:t>
            </a:r>
            <a:r>
              <a:rPr lang="en-US" sz="1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Jawa</a:t>
            </a:r>
            <a:r>
              <a:rPr lang="en-US" sz="1600" b="1" dirty="0" smtClean="0">
                <a:solidFill>
                  <a:srgbClr val="B23E29"/>
                </a:solidFill>
                <a:latin typeface="+mj-lt"/>
                <a:cs typeface="Arial" pitchFamily="34" charset="0"/>
              </a:rPr>
              <a:t> </a:t>
            </a:r>
            <a:r>
              <a:rPr lang="en-US" sz="1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Timur</a:t>
            </a:r>
            <a:endParaRPr lang="en-US" sz="1600" b="1" dirty="0">
              <a:solidFill>
                <a:srgbClr val="B23E29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4" name="直線コネクタ 9"/>
          <p:cNvCxnSpPr/>
          <p:nvPr/>
        </p:nvCxnSpPr>
        <p:spPr>
          <a:xfrm>
            <a:off x="4024023" y="3357755"/>
            <a:ext cx="4576597" cy="0"/>
          </a:xfrm>
          <a:prstGeom prst="line">
            <a:avLst/>
          </a:prstGeom>
          <a:noFill/>
          <a:ln w="190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5" name="タイトル 1"/>
          <p:cNvSpPr txBox="1">
            <a:spLocks/>
          </p:cNvSpPr>
          <p:nvPr/>
        </p:nvSpPr>
        <p:spPr>
          <a:xfrm>
            <a:off x="3775388" y="1560359"/>
            <a:ext cx="5073868" cy="469019"/>
          </a:xfrm>
          <a:prstGeom prst="rect">
            <a:avLst/>
          </a:prstGeom>
        </p:spPr>
        <p:txBody>
          <a:bodyPr lIns="91438" tIns="45719" rIns="91438" bIns="45719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326603" y="3413307"/>
            <a:ext cx="2116281" cy="33855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UNTUK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SD/MI </a:t>
            </a:r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KELAS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1</a:t>
            </a:r>
            <a:endParaRPr lang="id-ID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Cube 15"/>
          <p:cNvSpPr/>
          <p:nvPr/>
        </p:nvSpPr>
        <p:spPr>
          <a:xfrm>
            <a:off x="1577304" y="1119804"/>
            <a:ext cx="2194610" cy="3138095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4171" tIns="107085" rIns="214171" bIns="107085"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936" y="1200150"/>
            <a:ext cx="2087663" cy="305774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936" y="1200150"/>
            <a:ext cx="2087663" cy="30577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602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"/>
                            </p:stCondLst>
                            <p:childTnLst>
                              <p:par>
                                <p:cTn id="2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659309"/>
            <a:ext cx="5410200" cy="3991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3" name="Group 32"/>
          <p:cNvGrpSpPr/>
          <p:nvPr/>
        </p:nvGrpSpPr>
        <p:grpSpPr>
          <a:xfrm>
            <a:off x="228600" y="226636"/>
            <a:ext cx="5029202" cy="1506913"/>
            <a:chOff x="821727" y="599235"/>
            <a:chExt cx="5029202" cy="1506913"/>
          </a:xfrm>
        </p:grpSpPr>
        <p:grpSp>
          <p:nvGrpSpPr>
            <p:cNvPr id="34" name="Group 33"/>
            <p:cNvGrpSpPr/>
            <p:nvPr/>
          </p:nvGrpSpPr>
          <p:grpSpPr>
            <a:xfrm>
              <a:off x="1410553" y="841500"/>
              <a:ext cx="4440376" cy="883650"/>
              <a:chOff x="1547607" y="3455591"/>
              <a:chExt cx="3098170" cy="511376"/>
            </a:xfrm>
          </p:grpSpPr>
          <p:sp>
            <p:nvSpPr>
              <p:cNvPr id="44" name="Parallelogram 43"/>
              <p:cNvSpPr/>
              <p:nvPr/>
            </p:nvSpPr>
            <p:spPr>
              <a:xfrm>
                <a:off x="1547607" y="3455591"/>
                <a:ext cx="3098170" cy="511376"/>
              </a:xfrm>
              <a:prstGeom prst="parallelogram">
                <a:avLst>
                  <a:gd name="adj" fmla="val 45313"/>
                </a:avLst>
              </a:prstGeom>
              <a:solidFill>
                <a:srgbClr val="FBAA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テキスト プレースホルダー 17"/>
              <p:cNvSpPr txBox="1">
                <a:spLocks/>
              </p:cNvSpPr>
              <p:nvPr/>
            </p:nvSpPr>
            <p:spPr>
              <a:xfrm>
                <a:off x="2268458" y="3470541"/>
                <a:ext cx="2164651" cy="412130"/>
              </a:xfrm>
              <a:prstGeom prst="rect">
                <a:avLst/>
              </a:prstGeom>
            </p:spPr>
            <p:txBody>
              <a:bodyPr vert="horz" lIns="48000" tIns="48000" rIns="48000" bIns="48000" rtlCol="0" anchor="ctr">
                <a:noAutofit/>
              </a:bodyPr>
              <a:lstStyle>
                <a:lvl1pPr marL="342900" indent="-342900" algn="l" defTabSz="1632753" rtl="0" eaLnBrk="1" latinLnBrk="0" hangingPunct="1">
                  <a:lnSpc>
                    <a:spcPct val="120000"/>
                  </a:lnSpc>
                  <a:spcBef>
                    <a:spcPts val="1200"/>
                  </a:spcBef>
                  <a:buClr>
                    <a:schemeClr val="accent5"/>
                  </a:buClr>
                  <a:buFont typeface="Wingdings" panose="05000000000000000000" pitchFamily="2" charset="2"/>
                  <a:buChar char="l"/>
                  <a:defRPr kumimoji="1" sz="20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1pPr>
                <a:lvl2pPr marL="1326612" indent="-510235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kumimoji="1" sz="5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40941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4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857317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73693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490070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306446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122822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6939199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FFA513"/>
                  </a:buClr>
                  <a:buNone/>
                  <a:defRPr/>
                </a:pPr>
                <a:r>
                  <a:rPr lang="en-US" sz="3600" b="1" i="1" spc="38" dirty="0" err="1" smtClean="0">
                    <a:solidFill>
                      <a:srgbClr val="003300"/>
                    </a:solidFill>
                  </a:rPr>
                  <a:t>Dongeng</a:t>
                </a:r>
                <a:r>
                  <a:rPr lang="en-US" sz="3600" b="1" i="1" spc="38" dirty="0" smtClean="0">
                    <a:solidFill>
                      <a:srgbClr val="003300"/>
                    </a:solidFill>
                  </a:rPr>
                  <a:t> </a:t>
                </a:r>
                <a:r>
                  <a:rPr lang="en-US" sz="3600" b="1" i="1" spc="38" dirty="0" err="1" smtClean="0">
                    <a:solidFill>
                      <a:srgbClr val="003300"/>
                    </a:solidFill>
                  </a:rPr>
                  <a:t>Fabel</a:t>
                </a:r>
                <a:endParaRPr lang="nn-NO" sz="3300" b="1" i="1" dirty="0">
                  <a:solidFill>
                    <a:srgbClr val="003300"/>
                  </a:solidFill>
                </a:endParaRPr>
              </a:p>
            </p:txBody>
          </p:sp>
        </p:grpSp>
        <p:sp>
          <p:nvSpPr>
            <p:cNvPr id="42" name="Oval 41"/>
            <p:cNvSpPr/>
            <p:nvPr/>
          </p:nvSpPr>
          <p:spPr>
            <a:xfrm>
              <a:off x="821727" y="599235"/>
              <a:ext cx="1506910" cy="1506913"/>
            </a:xfrm>
            <a:prstGeom prst="ellipse">
              <a:avLst/>
            </a:prstGeom>
            <a:solidFill>
              <a:srgbClr val="005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67" dirty="0">
                <a:solidFill>
                  <a:srgbClr val="4F81BD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83032" y="659309"/>
            <a:ext cx="14695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b="1" spc="38" dirty="0" err="1" smtClean="0">
                <a:solidFill>
                  <a:schemeClr val="bg1"/>
                </a:solidFill>
              </a:rPr>
              <a:t>Wulangan</a:t>
            </a:r>
            <a:r>
              <a:rPr lang="en-US" sz="2200" b="1" spc="38" dirty="0" smtClean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US" sz="2200" b="1" spc="38" dirty="0" smtClean="0">
                <a:solidFill>
                  <a:schemeClr val="bg1"/>
                </a:solidFill>
              </a:rPr>
              <a:t>1</a:t>
            </a:r>
            <a:endParaRPr lang="id-ID" sz="2200" dirty="0">
              <a:solidFill>
                <a:schemeClr val="bg1"/>
              </a:solidFill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238053" y="1897960"/>
            <a:ext cx="3394657" cy="610116"/>
            <a:chOff x="385941" y="2551837"/>
            <a:chExt cx="3839431" cy="610116"/>
          </a:xfrm>
        </p:grpSpPr>
        <p:grpSp>
          <p:nvGrpSpPr>
            <p:cNvPr id="49" name="Group 48"/>
            <p:cNvGrpSpPr/>
            <p:nvPr/>
          </p:nvGrpSpPr>
          <p:grpSpPr>
            <a:xfrm>
              <a:off x="477575" y="2551837"/>
              <a:ext cx="3747797" cy="521492"/>
              <a:chOff x="298982" y="2086583"/>
              <a:chExt cx="2810848" cy="391119"/>
            </a:xfrm>
            <a:solidFill>
              <a:schemeClr val="accent4">
                <a:lumMod val="40000"/>
                <a:lumOff val="60000"/>
              </a:schemeClr>
            </a:solidFill>
          </p:grpSpPr>
          <p:sp>
            <p:nvSpPr>
              <p:cNvPr id="54" name="Rectangle 53"/>
              <p:cNvSpPr/>
              <p:nvPr/>
            </p:nvSpPr>
            <p:spPr>
              <a:xfrm>
                <a:off x="298982" y="2086966"/>
                <a:ext cx="2314860" cy="390736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Right Triangle 54"/>
              <p:cNvSpPr/>
              <p:nvPr/>
            </p:nvSpPr>
            <p:spPr>
              <a:xfrm flipV="1">
                <a:off x="2613841" y="2086583"/>
                <a:ext cx="495989" cy="372123"/>
              </a:xfrm>
              <a:prstGeom prst="rtTriangl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385941" y="2696359"/>
              <a:ext cx="3827683" cy="465594"/>
              <a:chOff x="298982" y="2086582"/>
              <a:chExt cx="2870762" cy="349195"/>
            </a:xfrm>
          </p:grpSpPr>
          <p:sp>
            <p:nvSpPr>
              <p:cNvPr id="52" name="Rectangle 51"/>
              <p:cNvSpPr/>
              <p:nvPr/>
            </p:nvSpPr>
            <p:spPr>
              <a:xfrm>
                <a:off x="298982" y="2086966"/>
                <a:ext cx="2383584" cy="348811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Right Triangle 52"/>
              <p:cNvSpPr/>
              <p:nvPr/>
            </p:nvSpPr>
            <p:spPr>
              <a:xfrm flipV="1">
                <a:off x="2673755" y="2086582"/>
                <a:ext cx="495989" cy="349102"/>
              </a:xfrm>
              <a:prstGeom prst="rtTriangl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520700" y="2692333"/>
              <a:ext cx="330190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1" dirty="0" err="1">
                  <a:solidFill>
                    <a:prstClr val="white"/>
                  </a:solidFill>
                </a:rPr>
                <a:t>Tujuan</a:t>
              </a:r>
              <a:r>
                <a:rPr lang="en-US" sz="2200" b="1" dirty="0">
                  <a:solidFill>
                    <a:prstClr val="white"/>
                  </a:solidFill>
                </a:rPr>
                <a:t> </a:t>
              </a:r>
              <a:r>
                <a:rPr lang="en-US" sz="2200" b="1" dirty="0" err="1">
                  <a:solidFill>
                    <a:prstClr val="white"/>
                  </a:solidFill>
                </a:rPr>
                <a:t>Pembelajaran</a:t>
              </a:r>
              <a:endParaRPr lang="en-US" sz="22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228600" y="2518140"/>
            <a:ext cx="39624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err="1">
                <a:solidFill>
                  <a:prstClr val="black"/>
                </a:solidFill>
              </a:rPr>
              <a:t>Mengidentifikasi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pesan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lisan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dan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isi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dari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dongeng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fabel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dan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atau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 smtClean="0">
                <a:solidFill>
                  <a:prstClr val="black"/>
                </a:solidFill>
              </a:rPr>
              <a:t>tembang</a:t>
            </a:r>
            <a:r>
              <a:rPr lang="en-US" sz="1200" dirty="0" smtClean="0">
                <a:solidFill>
                  <a:prstClr val="black"/>
                </a:solidFill>
              </a:rPr>
              <a:t> </a:t>
            </a:r>
            <a:r>
              <a:rPr lang="en-US" sz="1200" dirty="0" err="1" smtClean="0">
                <a:solidFill>
                  <a:prstClr val="black"/>
                </a:solidFill>
              </a:rPr>
              <a:t>dolanan</a:t>
            </a:r>
            <a:r>
              <a:rPr lang="en-US" sz="1200" dirty="0" smtClean="0">
                <a:solidFill>
                  <a:prstClr val="black"/>
                </a:solidFill>
              </a:rPr>
              <a:t> </a:t>
            </a:r>
            <a:r>
              <a:rPr lang="en-US" sz="1200" dirty="0">
                <a:solidFill>
                  <a:prstClr val="black"/>
                </a:solidFill>
              </a:rPr>
              <a:t>yang </a:t>
            </a:r>
            <a:r>
              <a:rPr lang="en-US" sz="1200" dirty="0" err="1">
                <a:solidFill>
                  <a:prstClr val="black"/>
                </a:solidFill>
              </a:rPr>
              <a:t>dibacakan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atau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didengar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tentang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diri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sendiri</a:t>
            </a:r>
            <a:r>
              <a:rPr lang="en-US" sz="1200" dirty="0">
                <a:solidFill>
                  <a:prstClr val="black"/>
                </a:solidFill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err="1" smtClean="0">
                <a:solidFill>
                  <a:prstClr val="black"/>
                </a:solidFill>
              </a:rPr>
              <a:t>Menjelaskan</a:t>
            </a:r>
            <a:r>
              <a:rPr lang="en-US" sz="1200" dirty="0" smtClean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jenis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bunyi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huruf</a:t>
            </a:r>
            <a:r>
              <a:rPr lang="en-US" sz="1200" dirty="0">
                <a:solidFill>
                  <a:prstClr val="black"/>
                </a:solidFill>
              </a:rPr>
              <a:t>, </a:t>
            </a:r>
            <a:r>
              <a:rPr lang="en-US" sz="1200" dirty="0" err="1">
                <a:solidFill>
                  <a:prstClr val="black"/>
                </a:solidFill>
              </a:rPr>
              <a:t>suku</a:t>
            </a:r>
            <a:r>
              <a:rPr lang="en-US" sz="1200" dirty="0">
                <a:solidFill>
                  <a:prstClr val="black"/>
                </a:solidFill>
              </a:rPr>
              <a:t> kata, </a:t>
            </a:r>
            <a:r>
              <a:rPr lang="en-US" sz="1200" dirty="0" err="1">
                <a:solidFill>
                  <a:prstClr val="black"/>
                </a:solidFill>
              </a:rPr>
              <a:t>dan</a:t>
            </a:r>
            <a:r>
              <a:rPr lang="en-US" sz="1200" dirty="0">
                <a:solidFill>
                  <a:prstClr val="black"/>
                </a:solidFill>
              </a:rPr>
              <a:t> kata </a:t>
            </a:r>
            <a:r>
              <a:rPr lang="en-US" sz="1200" dirty="0" err="1">
                <a:solidFill>
                  <a:prstClr val="black"/>
                </a:solidFill>
              </a:rPr>
              <a:t>tentang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 smtClean="0">
                <a:solidFill>
                  <a:prstClr val="black"/>
                </a:solidFill>
              </a:rPr>
              <a:t>nama-nama</a:t>
            </a:r>
            <a:r>
              <a:rPr lang="en-US" sz="1200" dirty="0" smtClean="0">
                <a:solidFill>
                  <a:prstClr val="black"/>
                </a:solidFill>
              </a:rPr>
              <a:t> </a:t>
            </a:r>
            <a:r>
              <a:rPr lang="en-US" sz="1200" dirty="0" err="1" smtClean="0">
                <a:solidFill>
                  <a:prstClr val="black"/>
                </a:solidFill>
              </a:rPr>
              <a:t>anggota</a:t>
            </a:r>
            <a:r>
              <a:rPr lang="en-US" sz="1200" dirty="0" smtClean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tubuh</a:t>
            </a:r>
            <a:r>
              <a:rPr lang="en-US" sz="1200" dirty="0">
                <a:solidFill>
                  <a:prstClr val="black"/>
                </a:solidFill>
              </a:rPr>
              <a:t>, </a:t>
            </a:r>
            <a:r>
              <a:rPr lang="en-US" sz="1200" dirty="0" err="1">
                <a:solidFill>
                  <a:prstClr val="black"/>
                </a:solidFill>
              </a:rPr>
              <a:t>serta</a:t>
            </a:r>
            <a:r>
              <a:rPr lang="en-US" sz="1200" dirty="0">
                <a:solidFill>
                  <a:prstClr val="black"/>
                </a:solidFill>
              </a:rPr>
              <a:t> kata </a:t>
            </a:r>
            <a:r>
              <a:rPr lang="en-US" sz="1200" dirty="0" err="1">
                <a:solidFill>
                  <a:prstClr val="black"/>
                </a:solidFill>
              </a:rPr>
              <a:t>kerja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dalam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ragam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basa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ngoko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dan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 smtClean="0">
                <a:solidFill>
                  <a:prstClr val="black"/>
                </a:solidFill>
              </a:rPr>
              <a:t>krama</a:t>
            </a:r>
            <a:r>
              <a:rPr lang="en-US" sz="1200" dirty="0" smtClean="0">
                <a:solidFill>
                  <a:prstClr val="black"/>
                </a:solidFill>
              </a:rPr>
              <a:t> </a:t>
            </a:r>
            <a:r>
              <a:rPr lang="en-US" sz="1200" dirty="0" err="1" smtClean="0">
                <a:solidFill>
                  <a:prstClr val="black"/>
                </a:solidFill>
              </a:rPr>
              <a:t>dari</a:t>
            </a:r>
            <a:r>
              <a:rPr lang="en-US" sz="1200" dirty="0" smtClean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teks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dongeng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fabel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dan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atau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tembang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dolanan</a:t>
            </a:r>
            <a:r>
              <a:rPr lang="en-US" sz="1200" dirty="0">
                <a:solidFill>
                  <a:prstClr val="black"/>
                </a:solidFill>
              </a:rPr>
              <a:t> yang </a:t>
            </a:r>
            <a:r>
              <a:rPr lang="en-US" sz="1200" dirty="0" err="1">
                <a:solidFill>
                  <a:prstClr val="black"/>
                </a:solidFill>
              </a:rPr>
              <a:t>dibacakan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 smtClean="0">
                <a:solidFill>
                  <a:prstClr val="black"/>
                </a:solidFill>
              </a:rPr>
              <a:t>atau</a:t>
            </a:r>
            <a:r>
              <a:rPr lang="en-US" sz="1200" dirty="0" smtClean="0">
                <a:solidFill>
                  <a:prstClr val="black"/>
                </a:solidFill>
              </a:rPr>
              <a:t> </a:t>
            </a:r>
            <a:r>
              <a:rPr lang="en-US" sz="1200" dirty="0" err="1" smtClean="0">
                <a:solidFill>
                  <a:prstClr val="black"/>
                </a:solidFill>
              </a:rPr>
              <a:t>didengar</a:t>
            </a:r>
            <a:r>
              <a:rPr lang="en-US" sz="1200" dirty="0">
                <a:solidFill>
                  <a:prstClr val="black"/>
                </a:solidFill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err="1" smtClean="0">
                <a:solidFill>
                  <a:prstClr val="black"/>
                </a:solidFill>
              </a:rPr>
              <a:t>Menyebutkan</a:t>
            </a:r>
            <a:r>
              <a:rPr lang="en-US" sz="1200" dirty="0" smtClean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instruksi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lisan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berbahasa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Jawa</a:t>
            </a:r>
            <a:r>
              <a:rPr lang="en-US" sz="1200" dirty="0">
                <a:solidFill>
                  <a:prstClr val="black"/>
                </a:solidFill>
              </a:rPr>
              <a:t> yang </a:t>
            </a:r>
            <a:r>
              <a:rPr lang="en-US" sz="1200" dirty="0" err="1">
                <a:solidFill>
                  <a:prstClr val="black"/>
                </a:solidFill>
              </a:rPr>
              <a:t>berkaitan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dengan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 smtClean="0">
                <a:solidFill>
                  <a:prstClr val="black"/>
                </a:solidFill>
              </a:rPr>
              <a:t>tujuan</a:t>
            </a:r>
            <a:r>
              <a:rPr lang="en-US" sz="1200" dirty="0" smtClean="0">
                <a:solidFill>
                  <a:prstClr val="black"/>
                </a:solidFill>
              </a:rPr>
              <a:t> </a:t>
            </a:r>
            <a:r>
              <a:rPr lang="en-US" sz="1200" dirty="0" err="1" smtClean="0">
                <a:solidFill>
                  <a:prstClr val="black"/>
                </a:solidFill>
              </a:rPr>
              <a:t>berkomunikasi</a:t>
            </a:r>
            <a:r>
              <a:rPr lang="en-US" sz="1200" dirty="0" smtClean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tentang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diri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sendiri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dari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pesan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lisan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smtClean="0">
                <a:solidFill>
                  <a:prstClr val="black"/>
                </a:solidFill>
              </a:rPr>
              <a:t>yang </a:t>
            </a:r>
            <a:r>
              <a:rPr lang="en-US" sz="1200" dirty="0" err="1" smtClean="0">
                <a:solidFill>
                  <a:prstClr val="black"/>
                </a:solidFill>
              </a:rPr>
              <a:t>dibacakan</a:t>
            </a:r>
            <a:r>
              <a:rPr lang="en-US" sz="1200" dirty="0" smtClean="0">
                <a:solidFill>
                  <a:prstClr val="black"/>
                </a:solidFill>
              </a:rPr>
              <a:t> </a:t>
            </a:r>
            <a:r>
              <a:rPr lang="en-US" sz="1200" dirty="0" err="1" smtClean="0">
                <a:solidFill>
                  <a:prstClr val="black"/>
                </a:solidFill>
              </a:rPr>
              <a:t>atau</a:t>
            </a:r>
            <a:r>
              <a:rPr lang="en-US" sz="1200" dirty="0" smtClean="0">
                <a:solidFill>
                  <a:prstClr val="black"/>
                </a:solidFill>
              </a:rPr>
              <a:t> </a:t>
            </a:r>
            <a:r>
              <a:rPr lang="en-US" sz="1200" dirty="0" err="1" smtClean="0">
                <a:solidFill>
                  <a:prstClr val="black"/>
                </a:solidFill>
              </a:rPr>
              <a:t>didengar</a:t>
            </a:r>
            <a:r>
              <a:rPr lang="en-US" sz="1200" dirty="0">
                <a:solidFill>
                  <a:prstClr val="black"/>
                </a:solidFill>
              </a:rPr>
              <a:t>.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55023"/>
            <a:ext cx="9143244" cy="78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203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P1859\Downloads\3 kancil berbicara dengan buay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2290" y="1537960"/>
            <a:ext cx="531171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entagon 4"/>
          <p:cNvSpPr/>
          <p:nvPr/>
        </p:nvSpPr>
        <p:spPr>
          <a:xfrm>
            <a:off x="360946" y="438150"/>
            <a:ext cx="6344654" cy="660615"/>
          </a:xfrm>
          <a:prstGeom prst="homePlate">
            <a:avLst/>
          </a:prstGeom>
          <a:solidFill>
            <a:srgbClr val="F26B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/>
              <a:t>A. </a:t>
            </a:r>
            <a:r>
              <a:rPr lang="nn-NO" sz="2800" b="1" dirty="0" smtClean="0"/>
              <a:t>Maca </a:t>
            </a:r>
            <a:r>
              <a:rPr lang="nn-NO" sz="2800" b="1" dirty="0"/>
              <a:t>lan Nyemak </a:t>
            </a:r>
            <a:r>
              <a:rPr lang="nn-NO" sz="2800" b="1" dirty="0" smtClean="0"/>
              <a:t>Tembang Dolanan</a:t>
            </a:r>
            <a:endParaRPr lang="en-US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55438" y="1295246"/>
            <a:ext cx="3324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/>
              <a:t>Semaken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crita</a:t>
            </a:r>
            <a:endParaRPr lang="en-US" sz="2800" b="1" dirty="0">
              <a:solidFill>
                <a:srgbClr val="3366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0947" y="3152427"/>
            <a:ext cx="3471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Sing </a:t>
            </a:r>
            <a:r>
              <a:rPr lang="en-US" sz="2800" b="1" dirty="0" err="1" smtClean="0"/>
              <a:t>diwaos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gurumu</a:t>
            </a:r>
            <a:endParaRPr lang="en-US" sz="2800" b="1" dirty="0">
              <a:solidFill>
                <a:srgbClr val="336600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EA3ED52B-5B4C-4FF9-A313-9380082D75CE}"/>
              </a:ext>
            </a:extLst>
          </p:cNvPr>
          <p:cNvGrpSpPr/>
          <p:nvPr/>
        </p:nvGrpSpPr>
        <p:grpSpPr>
          <a:xfrm>
            <a:off x="423975" y="1962150"/>
            <a:ext cx="3356190" cy="1061709"/>
            <a:chOff x="1960193" y="459877"/>
            <a:chExt cx="6671190" cy="623027"/>
          </a:xfrm>
        </p:grpSpPr>
        <p:sp>
          <p:nvSpPr>
            <p:cNvPr id="10" name="Rectangle: Rounded Corners 2">
              <a:extLst>
                <a:ext uri="{FF2B5EF4-FFF2-40B4-BE49-F238E27FC236}">
                  <a16:creationId xmlns:a16="http://schemas.microsoft.com/office/drawing/2014/main" xmlns="" id="{9CFC3164-AEF5-4B0C-86EB-BFD9522946B8}"/>
                </a:ext>
              </a:extLst>
            </p:cNvPr>
            <p:cNvSpPr/>
            <p:nvPr/>
          </p:nvSpPr>
          <p:spPr>
            <a:xfrm>
              <a:off x="1960193" y="471055"/>
              <a:ext cx="6671190" cy="611849"/>
            </a:xfrm>
            <a:prstGeom prst="roundRect">
              <a:avLst>
                <a:gd name="adj" fmla="val 0"/>
              </a:avLst>
            </a:prstGeom>
            <a:solidFill>
              <a:srgbClr val="E6F9B5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5CD534DC-3F91-4A2D-A054-881A8813E822}"/>
                </a:ext>
              </a:extLst>
            </p:cNvPr>
            <p:cNvSpPr txBox="1"/>
            <p:nvPr/>
          </p:nvSpPr>
          <p:spPr>
            <a:xfrm>
              <a:off x="2047870" y="459877"/>
              <a:ext cx="6471930" cy="307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err="1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Kancil</a:t>
              </a:r>
              <a:r>
                <a:rPr lang="en-US" sz="2800" b="1" dirty="0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karo</a:t>
              </a:r>
              <a:r>
                <a:rPr lang="en-US" sz="2800" b="1" dirty="0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Baya</a:t>
              </a:r>
              <a:endParaRPr lang="en-US" sz="2800" b="1" dirty="0">
                <a:solidFill>
                  <a:srgbClr val="6633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0737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360946" y="361950"/>
            <a:ext cx="7411454" cy="1219200"/>
          </a:xfrm>
          <a:prstGeom prst="homePlate">
            <a:avLst/>
          </a:prstGeom>
          <a:solidFill>
            <a:srgbClr val="F26B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/>
              <a:t>B. </a:t>
            </a:r>
            <a:r>
              <a:rPr lang="sv-SE" sz="2800" b="1" dirty="0" smtClean="0"/>
              <a:t>Ngenal </a:t>
            </a:r>
            <a:r>
              <a:rPr lang="sv-SE" sz="2800" b="1" dirty="0"/>
              <a:t>Aksara (</a:t>
            </a:r>
            <a:r>
              <a:rPr lang="sv-SE" sz="2800" b="1" i="1" dirty="0"/>
              <a:t>Huruf</a:t>
            </a:r>
            <a:r>
              <a:rPr lang="sv-SE" sz="2800" b="1" dirty="0"/>
              <a:t>), Wanda (</a:t>
            </a:r>
            <a:r>
              <a:rPr lang="sv-SE" sz="2800" b="1" i="1" dirty="0"/>
              <a:t>Suku Kata</a:t>
            </a:r>
            <a:r>
              <a:rPr lang="sv-SE" sz="2800" b="1" dirty="0"/>
              <a:t>), </a:t>
            </a:r>
            <a:endParaRPr lang="sv-SE" sz="2800" b="1" dirty="0" smtClean="0"/>
          </a:p>
          <a:p>
            <a:r>
              <a:rPr lang="sv-SE" sz="2800" b="1" dirty="0"/>
              <a:t> </a:t>
            </a:r>
            <a:r>
              <a:rPr lang="sv-SE" sz="2800" b="1" dirty="0" smtClean="0"/>
              <a:t>    Tembung </a:t>
            </a:r>
            <a:r>
              <a:rPr lang="sv-SE" sz="2800" b="1" dirty="0"/>
              <a:t>(</a:t>
            </a:r>
            <a:r>
              <a:rPr lang="sv-SE" sz="2800" b="1" i="1" dirty="0"/>
              <a:t>Kata</a:t>
            </a:r>
            <a:r>
              <a:rPr lang="sv-SE" sz="2800" b="1" dirty="0"/>
              <a:t>), lan Ukara (</a:t>
            </a:r>
            <a:r>
              <a:rPr lang="sv-SE" sz="2800" b="1" i="1" dirty="0"/>
              <a:t>Kalimat</a:t>
            </a:r>
            <a:r>
              <a:rPr lang="sv-SE" sz="2800" b="1" dirty="0"/>
              <a:t>) </a:t>
            </a:r>
            <a:endParaRPr lang="en-US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60946" y="1847225"/>
            <a:ext cx="3906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Wacanen</a:t>
            </a:r>
            <a:r>
              <a:rPr lang="en-US" sz="2400" dirty="0"/>
              <a:t> sing banter. </a:t>
            </a:r>
            <a:endParaRPr lang="en-US" sz="2400" b="1" dirty="0">
              <a:solidFill>
                <a:srgbClr val="3366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378" y="1679002"/>
            <a:ext cx="3352422" cy="298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55023"/>
            <a:ext cx="9143244" cy="78631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99405" y="2495550"/>
            <a:ext cx="679938" cy="469009"/>
          </a:xfrm>
          <a:prstGeom prst="rect">
            <a:avLst/>
          </a:prstGeom>
          <a:noFill/>
          <a:ln w="38100">
            <a:noFill/>
            <a:prstDash val="lgDashDot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rgbClr val="336600"/>
                </a:solidFill>
              </a:rPr>
              <a:t>iki</a:t>
            </a:r>
            <a:endParaRPr lang="en-US" sz="2400" dirty="0">
              <a:solidFill>
                <a:srgbClr val="3366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09055" y="2495550"/>
            <a:ext cx="1270488" cy="469009"/>
          </a:xfrm>
          <a:prstGeom prst="rect">
            <a:avLst/>
          </a:prstGeom>
          <a:noFill/>
          <a:ln w="38100">
            <a:noFill/>
            <a:prstDash val="lgDashDot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rgbClr val="B23E29"/>
                </a:solidFill>
              </a:rPr>
              <a:t>macan</a:t>
            </a:r>
            <a:endParaRPr lang="en-US" sz="2400" dirty="0">
              <a:solidFill>
                <a:srgbClr val="B23E29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99405" y="2945509"/>
            <a:ext cx="339969" cy="469009"/>
          </a:xfrm>
          <a:prstGeom prst="rect">
            <a:avLst/>
          </a:prstGeom>
          <a:noFill/>
          <a:ln w="38100">
            <a:noFill/>
            <a:prstDash val="lgDashDot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chemeClr val="accent5">
                    <a:lumMod val="75000"/>
                  </a:schemeClr>
                </a:solidFill>
              </a:rPr>
              <a:t>i</a:t>
            </a: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133233" y="2945509"/>
            <a:ext cx="498510" cy="469009"/>
          </a:xfrm>
          <a:prstGeom prst="rect">
            <a:avLst/>
          </a:prstGeom>
          <a:noFill/>
          <a:ln w="38100">
            <a:noFill/>
            <a:prstDash val="lgDashDot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rgbClr val="FF6699"/>
                </a:solidFill>
              </a:rPr>
              <a:t>ki</a:t>
            </a:r>
            <a:endParaRPr lang="en-US" sz="2400" dirty="0">
              <a:solidFill>
                <a:srgbClr val="FF6699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809055" y="2955471"/>
            <a:ext cx="635244" cy="469009"/>
          </a:xfrm>
          <a:prstGeom prst="rect">
            <a:avLst/>
          </a:prstGeom>
          <a:noFill/>
          <a:ln w="38100">
            <a:noFill/>
            <a:prstDash val="lgDashDot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</a:rPr>
              <a:t>ma</a:t>
            </a:r>
            <a:endParaRPr lang="en-US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447684" y="2955471"/>
            <a:ext cx="635244" cy="469009"/>
          </a:xfrm>
          <a:prstGeom prst="rect">
            <a:avLst/>
          </a:prstGeom>
          <a:noFill/>
          <a:ln w="38100">
            <a:noFill/>
            <a:prstDash val="lgDashDot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</a:rPr>
              <a:t>can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99405" y="3574159"/>
            <a:ext cx="339969" cy="469009"/>
          </a:xfrm>
          <a:prstGeom prst="rect">
            <a:avLst/>
          </a:prstGeom>
          <a:noFill/>
          <a:ln w="38100">
            <a:noFill/>
            <a:prstDash val="lgDashDot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chemeClr val="accent5">
                    <a:lumMod val="75000"/>
                  </a:schemeClr>
                </a:solidFill>
              </a:rPr>
              <a:t>i</a:t>
            </a: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118719" y="3574159"/>
            <a:ext cx="339969" cy="469009"/>
          </a:xfrm>
          <a:prstGeom prst="rect">
            <a:avLst/>
          </a:prstGeom>
          <a:noFill/>
          <a:ln w="38100">
            <a:noFill/>
            <a:prstDash val="lgDashDot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26B21"/>
                </a:solidFill>
              </a:rPr>
              <a:t>k</a:t>
            </a:r>
            <a:endParaRPr lang="en-US" sz="2400" dirty="0">
              <a:solidFill>
                <a:srgbClr val="F26B2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452548" y="3574159"/>
            <a:ext cx="339969" cy="469009"/>
          </a:xfrm>
          <a:prstGeom prst="rect">
            <a:avLst/>
          </a:prstGeom>
          <a:noFill/>
          <a:ln w="38100">
            <a:noFill/>
            <a:prstDash val="lgDashDot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chemeClr val="accent3">
                    <a:lumMod val="75000"/>
                  </a:schemeClr>
                </a:solidFill>
              </a:rPr>
              <a:t>i</a:t>
            </a:r>
            <a:endParaRPr lang="en-US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105690" y="3574159"/>
            <a:ext cx="339969" cy="469009"/>
          </a:xfrm>
          <a:prstGeom prst="rect">
            <a:avLst/>
          </a:prstGeom>
          <a:noFill/>
          <a:ln w="38100">
            <a:noFill/>
            <a:prstDash val="lgDashDot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C000"/>
                </a:solidFill>
              </a:rPr>
              <a:t>m</a:t>
            </a:r>
            <a:endParaRPr lang="en-US" sz="2400" dirty="0">
              <a:solidFill>
                <a:srgbClr val="FFC000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454032" y="3574159"/>
            <a:ext cx="339969" cy="469009"/>
          </a:xfrm>
          <a:prstGeom prst="rect">
            <a:avLst/>
          </a:prstGeom>
          <a:noFill/>
          <a:ln w="38100">
            <a:noFill/>
            <a:prstDash val="lgDashDot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92D050"/>
                </a:solidFill>
              </a:rPr>
              <a:t>a</a:t>
            </a:r>
            <a:endParaRPr lang="en-US" sz="2400" dirty="0">
              <a:solidFill>
                <a:srgbClr val="92D05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787860" y="3574159"/>
            <a:ext cx="339969" cy="469009"/>
          </a:xfrm>
          <a:prstGeom prst="rect">
            <a:avLst/>
          </a:prstGeom>
          <a:noFill/>
          <a:ln w="38100">
            <a:noFill/>
            <a:prstDash val="lgDashDot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c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121688" y="3574159"/>
            <a:ext cx="339969" cy="469009"/>
          </a:xfrm>
          <a:prstGeom prst="rect">
            <a:avLst/>
          </a:prstGeom>
          <a:noFill/>
          <a:ln w="38100">
            <a:noFill/>
            <a:prstDash val="lgDashDot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</a:rPr>
              <a:t>a</a:t>
            </a: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470031" y="3574159"/>
            <a:ext cx="339969" cy="469009"/>
          </a:xfrm>
          <a:prstGeom prst="rect">
            <a:avLst/>
          </a:prstGeom>
          <a:noFill/>
          <a:ln w="38100">
            <a:noFill/>
            <a:prstDash val="lgDashDot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336600"/>
                </a:solidFill>
              </a:rPr>
              <a:t>n</a:t>
            </a:r>
            <a:endParaRPr lang="en-US" sz="2400" dirty="0">
              <a:solidFill>
                <a:srgbClr val="33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51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21" t="15625" r="44436" b="14063"/>
          <a:stretch/>
        </p:blipFill>
        <p:spPr bwMode="auto">
          <a:xfrm>
            <a:off x="304800" y="209550"/>
            <a:ext cx="3581400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2"/>
          <p:cNvGrpSpPr/>
          <p:nvPr/>
        </p:nvGrpSpPr>
        <p:grpSpPr>
          <a:xfrm flipH="1">
            <a:off x="4191000" y="209550"/>
            <a:ext cx="4114800" cy="3937000"/>
            <a:chOff x="609600" y="499642"/>
            <a:chExt cx="3657600" cy="3454400"/>
          </a:xfrm>
        </p:grpSpPr>
        <p:pic>
          <p:nvPicPr>
            <p:cNvPr id="4" name="Picture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 flipH="1">
              <a:off x="609600" y="499642"/>
              <a:ext cx="3657600" cy="3454400"/>
            </a:xfrm>
            <a:prstGeom prst="rect">
              <a:avLst/>
            </a:prstGeom>
          </p:spPr>
        </p:pic>
        <p:sp>
          <p:nvSpPr>
            <p:cNvPr id="5" name="TextBox 6"/>
            <p:cNvSpPr txBox="1"/>
            <p:nvPr/>
          </p:nvSpPr>
          <p:spPr>
            <a:xfrm>
              <a:off x="838200" y="1210391"/>
              <a:ext cx="3098530" cy="162029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336600"/>
                  </a:solidFill>
                </a:rPr>
                <a:t>Ayo, </a:t>
              </a:r>
              <a:r>
                <a:rPr lang="en-US" sz="2400" b="1" dirty="0" err="1">
                  <a:solidFill>
                    <a:srgbClr val="336600"/>
                  </a:solidFill>
                </a:rPr>
                <a:t>dheketna</a:t>
              </a:r>
              <a:r>
                <a:rPr lang="en-US" sz="2400" b="1" dirty="0">
                  <a:solidFill>
                    <a:srgbClr val="336600"/>
                  </a:solidFill>
                </a:rPr>
                <a:t> </a:t>
              </a:r>
              <a:r>
                <a:rPr lang="en-US" sz="2400" b="1" dirty="0" err="1">
                  <a:solidFill>
                    <a:srgbClr val="336600"/>
                  </a:solidFill>
                </a:rPr>
                <a:t>drijimu</a:t>
              </a:r>
              <a:r>
                <a:rPr lang="en-US" sz="2400" b="1" dirty="0">
                  <a:solidFill>
                    <a:srgbClr val="336600"/>
                  </a:solidFill>
                </a:rPr>
                <a:t> </a:t>
              </a:r>
              <a:r>
                <a:rPr lang="en-US" sz="2400" b="1" dirty="0" err="1">
                  <a:solidFill>
                    <a:srgbClr val="336600"/>
                  </a:solidFill>
                </a:rPr>
                <a:t>neng</a:t>
              </a:r>
              <a:r>
                <a:rPr lang="en-US" sz="2400" b="1" dirty="0">
                  <a:solidFill>
                    <a:srgbClr val="336600"/>
                  </a:solidFill>
                </a:rPr>
                <a:t> </a:t>
              </a:r>
              <a:r>
                <a:rPr lang="en-US" sz="2400" b="1" dirty="0" err="1">
                  <a:solidFill>
                    <a:srgbClr val="336600"/>
                  </a:solidFill>
                </a:rPr>
                <a:t>nduwur</a:t>
              </a:r>
              <a:r>
                <a:rPr lang="en-US" sz="2400" b="1" dirty="0">
                  <a:solidFill>
                    <a:srgbClr val="336600"/>
                  </a:solidFill>
                </a:rPr>
                <a:t> </a:t>
              </a:r>
              <a:r>
                <a:rPr lang="en-US" sz="2400" b="1" dirty="0" err="1">
                  <a:solidFill>
                    <a:srgbClr val="336600"/>
                  </a:solidFill>
                </a:rPr>
                <a:t>aksara</a:t>
              </a:r>
              <a:r>
                <a:rPr lang="en-US" sz="2400" b="1" dirty="0">
                  <a:solidFill>
                    <a:srgbClr val="336600"/>
                  </a:solidFill>
                </a:rPr>
                <a:t>. </a:t>
              </a:r>
              <a:r>
                <a:rPr lang="en-US" sz="2400" b="1" dirty="0" err="1">
                  <a:solidFill>
                    <a:srgbClr val="336600"/>
                  </a:solidFill>
                </a:rPr>
                <a:t>Banjur</a:t>
              </a:r>
              <a:r>
                <a:rPr lang="en-US" sz="2400" b="1" dirty="0">
                  <a:solidFill>
                    <a:srgbClr val="336600"/>
                  </a:solidFill>
                </a:rPr>
                <a:t>, </a:t>
              </a:r>
              <a:r>
                <a:rPr lang="en-US" sz="2400" b="1" dirty="0" err="1">
                  <a:solidFill>
                    <a:srgbClr val="336600"/>
                  </a:solidFill>
                </a:rPr>
                <a:t>tirokna</a:t>
              </a:r>
              <a:r>
                <a:rPr lang="en-US" sz="2400" b="1" dirty="0">
                  <a:solidFill>
                    <a:srgbClr val="336600"/>
                  </a:solidFill>
                </a:rPr>
                <a:t> </a:t>
              </a:r>
              <a:r>
                <a:rPr lang="en-US" sz="2400" b="1" dirty="0" err="1">
                  <a:solidFill>
                    <a:srgbClr val="336600"/>
                  </a:solidFill>
                </a:rPr>
                <a:t>obahe</a:t>
              </a:r>
              <a:r>
                <a:rPr lang="en-US" sz="2400" b="1" dirty="0">
                  <a:solidFill>
                    <a:srgbClr val="336600"/>
                  </a:solidFill>
                </a:rPr>
                <a:t> </a:t>
              </a:r>
              <a:r>
                <a:rPr lang="en-US" sz="2400" b="1" dirty="0" err="1">
                  <a:solidFill>
                    <a:srgbClr val="336600"/>
                  </a:solidFill>
                </a:rPr>
                <a:t>cara</a:t>
              </a:r>
              <a:r>
                <a:rPr lang="en-US" sz="2400" b="1" dirty="0">
                  <a:solidFill>
                    <a:srgbClr val="336600"/>
                  </a:solidFill>
                </a:rPr>
                <a:t> </a:t>
              </a:r>
              <a:r>
                <a:rPr lang="en-US" sz="2400" b="1" dirty="0" err="1">
                  <a:solidFill>
                    <a:srgbClr val="336600"/>
                  </a:solidFill>
                </a:rPr>
                <a:t>nulis</a:t>
              </a:r>
              <a:r>
                <a:rPr lang="en-US" sz="2400" b="1" dirty="0">
                  <a:solidFill>
                    <a:srgbClr val="336600"/>
                  </a:solidFill>
                </a:rPr>
                <a:t> </a:t>
              </a:r>
              <a:r>
                <a:rPr lang="en-US" sz="2400" b="1" dirty="0" err="1">
                  <a:solidFill>
                    <a:srgbClr val="336600"/>
                  </a:solidFill>
                </a:rPr>
                <a:t>aksara-aksara</a:t>
              </a:r>
              <a:r>
                <a:rPr lang="en-US" sz="2400" b="1" dirty="0">
                  <a:solidFill>
                    <a:srgbClr val="336600"/>
                  </a:solidFill>
                </a:rPr>
                <a:t> </a:t>
              </a:r>
              <a:r>
                <a:rPr lang="en-US" sz="2400" b="1" dirty="0" err="1">
                  <a:solidFill>
                    <a:srgbClr val="336600"/>
                  </a:solidFill>
                </a:rPr>
                <a:t>kasebut</a:t>
              </a:r>
              <a:r>
                <a:rPr lang="en-US" sz="2400" b="1" dirty="0">
                  <a:solidFill>
                    <a:srgbClr val="336600"/>
                  </a:solidFill>
                </a:rPr>
                <a:t>. </a:t>
              </a:r>
              <a:endParaRPr lang="en-US" sz="2400" b="1" dirty="0">
                <a:solidFill>
                  <a:srgbClr val="336600"/>
                </a:solidFill>
                <a:latin typeface="Comic Sans MS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563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381000" y="438150"/>
            <a:ext cx="5257800" cy="660615"/>
          </a:xfrm>
          <a:prstGeom prst="homePlate">
            <a:avLst/>
          </a:prstGeom>
          <a:solidFill>
            <a:srgbClr val="F26B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/>
              <a:t>C. </a:t>
            </a:r>
            <a:r>
              <a:rPr lang="en-US" sz="2800" b="1" dirty="0" err="1" smtClean="0"/>
              <a:t>Aksara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Swara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lan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Aksara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Sigeg</a:t>
            </a:r>
            <a:endParaRPr lang="en-US" sz="2800" b="1" dirty="0"/>
          </a:p>
        </p:txBody>
      </p:sp>
      <p:grpSp>
        <p:nvGrpSpPr>
          <p:cNvPr id="5" name="Group 4"/>
          <p:cNvGrpSpPr/>
          <p:nvPr/>
        </p:nvGrpSpPr>
        <p:grpSpPr>
          <a:xfrm>
            <a:off x="419100" y="1428750"/>
            <a:ext cx="1638301" cy="665203"/>
            <a:chOff x="152400" y="1287931"/>
            <a:chExt cx="1752042" cy="665203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1287931"/>
              <a:ext cx="1589060" cy="665203"/>
            </a:xfrm>
            <a:prstGeom prst="rect">
              <a:avLst/>
            </a:prstGeom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7" name="TextBox 8"/>
            <p:cNvSpPr txBox="1"/>
            <p:nvPr/>
          </p:nvSpPr>
          <p:spPr>
            <a:xfrm>
              <a:off x="242846" y="1440332"/>
              <a:ext cx="16615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400" b="1" dirty="0" err="1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Swara</a:t>
              </a:r>
              <a:r>
                <a:rPr lang="en-US" sz="24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o</a:t>
              </a:r>
              <a:endPara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510943" y="1428750"/>
            <a:ext cx="1603857" cy="665203"/>
            <a:chOff x="152400" y="1287931"/>
            <a:chExt cx="1715207" cy="665203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1287931"/>
              <a:ext cx="1589060" cy="665203"/>
            </a:xfrm>
            <a:prstGeom prst="rect">
              <a:avLst/>
            </a:prstGeom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10" name="TextBox 8"/>
            <p:cNvSpPr txBox="1"/>
            <p:nvPr/>
          </p:nvSpPr>
          <p:spPr>
            <a:xfrm>
              <a:off x="206011" y="1440332"/>
              <a:ext cx="16615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400" b="1" dirty="0" err="1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Swara</a:t>
              </a:r>
              <a:r>
                <a:rPr lang="en-US" sz="24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u</a:t>
              </a:r>
              <a:endPara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622132" y="1428750"/>
            <a:ext cx="1603857" cy="665203"/>
            <a:chOff x="152400" y="1287931"/>
            <a:chExt cx="1715207" cy="665203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1287931"/>
              <a:ext cx="1589060" cy="665203"/>
            </a:xfrm>
            <a:prstGeom prst="rect">
              <a:avLst/>
            </a:prstGeom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13" name="TextBox 8"/>
            <p:cNvSpPr txBox="1"/>
            <p:nvPr/>
          </p:nvSpPr>
          <p:spPr>
            <a:xfrm>
              <a:off x="206011" y="1440332"/>
              <a:ext cx="16615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400" b="1" dirty="0" err="1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Swara</a:t>
              </a:r>
              <a:r>
                <a:rPr lang="en-US" sz="24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m</a:t>
              </a:r>
              <a:endPara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6701943" y="1428750"/>
            <a:ext cx="1603857" cy="665203"/>
            <a:chOff x="152400" y="1287931"/>
            <a:chExt cx="1715207" cy="665203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1287931"/>
              <a:ext cx="1589060" cy="665203"/>
            </a:xfrm>
            <a:prstGeom prst="rect">
              <a:avLst/>
            </a:prstGeom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16" name="TextBox 8"/>
            <p:cNvSpPr txBox="1"/>
            <p:nvPr/>
          </p:nvSpPr>
          <p:spPr>
            <a:xfrm>
              <a:off x="206011" y="1440332"/>
              <a:ext cx="16615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400" b="1" dirty="0" err="1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Swara</a:t>
              </a:r>
              <a:r>
                <a:rPr lang="en-US" sz="24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l</a:t>
              </a:r>
              <a:endPara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Rounded Rectangle 16"/>
          <p:cNvSpPr/>
          <p:nvPr/>
        </p:nvSpPr>
        <p:spPr>
          <a:xfrm>
            <a:off x="419101" y="3867150"/>
            <a:ext cx="1485900" cy="544830"/>
          </a:xfrm>
          <a:prstGeom prst="roundRect">
            <a:avLst/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Soto 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561074" y="3867551"/>
            <a:ext cx="1485900" cy="544830"/>
          </a:xfrm>
          <a:prstGeom prst="roundRect">
            <a:avLst/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Buku</a:t>
            </a:r>
            <a:r>
              <a:rPr lang="en-ID" sz="2600" b="1" dirty="0" smtClean="0">
                <a:solidFill>
                  <a:schemeClr val="bg1"/>
                </a:solidFill>
              </a:rPr>
              <a:t> 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4598421" y="3867551"/>
            <a:ext cx="1485900" cy="544830"/>
          </a:xfrm>
          <a:prstGeom prst="roundRect">
            <a:avLst/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Ayam</a:t>
            </a:r>
            <a:r>
              <a:rPr lang="en-ID" sz="2600" b="1" dirty="0" smtClean="0">
                <a:solidFill>
                  <a:schemeClr val="bg1"/>
                </a:solidFill>
              </a:rPr>
              <a:t> 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6635768" y="3867551"/>
            <a:ext cx="1485900" cy="544830"/>
          </a:xfrm>
          <a:prstGeom prst="roundRect">
            <a:avLst/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Kapal</a:t>
            </a:r>
            <a:r>
              <a:rPr lang="en-ID" sz="2600" b="1" dirty="0" smtClean="0">
                <a:solidFill>
                  <a:schemeClr val="bg1"/>
                </a:solidFill>
              </a:rPr>
              <a:t> </a:t>
            </a:r>
            <a:endParaRPr lang="en-US" sz="2600" b="1" dirty="0">
              <a:solidFill>
                <a:schemeClr val="bg1"/>
              </a:solidFill>
            </a:endParaRPr>
          </a:p>
        </p:txBody>
      </p:sp>
      <p:pic>
        <p:nvPicPr>
          <p:cNvPr id="3074" name="Picture 2" descr="F:\Media Mengajar Wasis Kelas 1\23 Soto di mangkuk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1" y="2339049"/>
            <a:ext cx="1257299" cy="1258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44445" y="2339049"/>
            <a:ext cx="949023" cy="1197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08537" y="2205832"/>
            <a:ext cx="1410947" cy="1487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01943" y="2205832"/>
            <a:ext cx="1992267" cy="1464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363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352925" y="179912"/>
            <a:ext cx="3469105" cy="660615"/>
          </a:xfrm>
          <a:prstGeom prst="homePlate">
            <a:avLst/>
          </a:prstGeom>
          <a:solidFill>
            <a:srgbClr val="F26B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/>
              <a:t>D. </a:t>
            </a:r>
            <a:r>
              <a:rPr lang="en-US" sz="2800" b="1" dirty="0" err="1" smtClean="0"/>
              <a:t>Perangane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Awak</a:t>
            </a:r>
            <a:endParaRPr lang="en-US" sz="28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0540" y="1200150"/>
            <a:ext cx="3177333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374295" y="1022756"/>
            <a:ext cx="1987008" cy="683413"/>
            <a:chOff x="374295" y="1022756"/>
            <a:chExt cx="1987008" cy="683413"/>
          </a:xfrm>
        </p:grpSpPr>
        <p:pic>
          <p:nvPicPr>
            <p:cNvPr id="4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rcRect/>
            <a:stretch>
              <a:fillRect/>
            </a:stretch>
          </p:blipFill>
          <p:spPr>
            <a:xfrm rot="239409">
              <a:off x="374295" y="1022756"/>
              <a:ext cx="1987008" cy="683413"/>
            </a:xfrm>
            <a:prstGeom prst="rect">
              <a:avLst/>
            </a:prstGeom>
            <a:noFill/>
          </p:spPr>
        </p:pic>
        <p:sp>
          <p:nvSpPr>
            <p:cNvPr id="5" name="Rectangle 4"/>
            <p:cNvSpPr/>
            <p:nvPr/>
          </p:nvSpPr>
          <p:spPr>
            <a:xfrm>
              <a:off x="460209" y="1151703"/>
              <a:ext cx="1749591" cy="469009"/>
            </a:xfrm>
            <a:prstGeom prst="rect">
              <a:avLst/>
            </a:prstGeom>
            <a:noFill/>
            <a:ln w="38100">
              <a:noFill/>
              <a:prstDash val="lgDashDotDot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err="1" smtClean="0">
                  <a:solidFill>
                    <a:schemeClr val="bg1"/>
                  </a:solidFill>
                </a:rPr>
                <a:t>Basa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 </a:t>
              </a:r>
              <a:r>
                <a:rPr lang="en-US" sz="2400" b="1" dirty="0" err="1" smtClean="0">
                  <a:solidFill>
                    <a:schemeClr val="bg1"/>
                  </a:solidFill>
                </a:rPr>
                <a:t>Ngoko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191252" y="1022755"/>
            <a:ext cx="1987008" cy="683413"/>
            <a:chOff x="374295" y="1022756"/>
            <a:chExt cx="1987008" cy="683413"/>
          </a:xfrm>
        </p:grpSpPr>
        <p:pic>
          <p:nvPicPr>
            <p:cNvPr id="8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rcRect/>
            <a:stretch>
              <a:fillRect/>
            </a:stretch>
          </p:blipFill>
          <p:spPr>
            <a:xfrm rot="239409">
              <a:off x="374295" y="1022756"/>
              <a:ext cx="1987008" cy="683413"/>
            </a:xfrm>
            <a:prstGeom prst="rect">
              <a:avLst/>
            </a:prstGeom>
            <a:noFill/>
          </p:spPr>
        </p:pic>
        <p:sp>
          <p:nvSpPr>
            <p:cNvPr id="9" name="Rectangle 8"/>
            <p:cNvSpPr/>
            <p:nvPr/>
          </p:nvSpPr>
          <p:spPr>
            <a:xfrm>
              <a:off x="460209" y="1151703"/>
              <a:ext cx="1749591" cy="469009"/>
            </a:xfrm>
            <a:prstGeom prst="rect">
              <a:avLst/>
            </a:prstGeom>
            <a:noFill/>
            <a:ln w="38100">
              <a:noFill/>
              <a:prstDash val="lgDashDotDot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err="1" smtClean="0">
                  <a:solidFill>
                    <a:schemeClr val="bg1"/>
                  </a:solidFill>
                </a:rPr>
                <a:t>Basa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 </a:t>
              </a:r>
              <a:r>
                <a:rPr lang="en-US" sz="2400" b="1" dirty="0" err="1" smtClean="0">
                  <a:solidFill>
                    <a:schemeClr val="bg1"/>
                  </a:solidFill>
                </a:rPr>
                <a:t>Krama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671969" y="2009126"/>
            <a:ext cx="2376031" cy="469157"/>
            <a:chOff x="671969" y="2009126"/>
            <a:chExt cx="2376031" cy="469157"/>
          </a:xfrm>
        </p:grpSpPr>
        <p:sp>
          <p:nvSpPr>
            <p:cNvPr id="10" name="Rectangle 9"/>
            <p:cNvSpPr/>
            <p:nvPr/>
          </p:nvSpPr>
          <p:spPr>
            <a:xfrm>
              <a:off x="671969" y="2009274"/>
              <a:ext cx="1323475" cy="469009"/>
            </a:xfrm>
            <a:prstGeom prst="rect">
              <a:avLst/>
            </a:prstGeom>
            <a:noFill/>
            <a:ln w="38100">
              <a:noFill/>
              <a:prstDash val="lgDashDotDot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err="1" smtClean="0">
                  <a:solidFill>
                    <a:srgbClr val="336600"/>
                  </a:solidFill>
                </a:rPr>
                <a:t>Sirah</a:t>
              </a:r>
              <a:r>
                <a:rPr lang="en-US" sz="2400" b="1" dirty="0" smtClean="0">
                  <a:solidFill>
                    <a:srgbClr val="336600"/>
                  </a:solidFill>
                </a:rPr>
                <a:t> </a:t>
              </a:r>
              <a:endParaRPr lang="en-US" sz="2400" dirty="0">
                <a:solidFill>
                  <a:srgbClr val="336600"/>
                </a:solidFill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>
            <a:xfrm flipV="1">
              <a:off x="1768685" y="2009126"/>
              <a:ext cx="1279315" cy="234653"/>
            </a:xfrm>
            <a:prstGeom prst="line">
              <a:avLst/>
            </a:prstGeom>
            <a:ln w="19050">
              <a:solidFill>
                <a:srgbClr val="3366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>
            <a:off x="1474073" y="2581832"/>
            <a:ext cx="2376031" cy="469009"/>
            <a:chOff x="671969" y="2009274"/>
            <a:chExt cx="2376031" cy="469009"/>
          </a:xfrm>
        </p:grpSpPr>
        <p:sp>
          <p:nvSpPr>
            <p:cNvPr id="19" name="Rectangle 18"/>
            <p:cNvSpPr/>
            <p:nvPr/>
          </p:nvSpPr>
          <p:spPr>
            <a:xfrm>
              <a:off x="671969" y="2009274"/>
              <a:ext cx="1323475" cy="469009"/>
            </a:xfrm>
            <a:prstGeom prst="rect">
              <a:avLst/>
            </a:prstGeom>
            <a:noFill/>
            <a:ln w="38100">
              <a:noFill/>
              <a:prstDash val="lgDashDotDot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err="1" smtClean="0">
                  <a:solidFill>
                    <a:srgbClr val="336600"/>
                  </a:solidFill>
                </a:rPr>
                <a:t>Mripat</a:t>
              </a:r>
              <a:r>
                <a:rPr lang="en-US" sz="2400" b="1" dirty="0" smtClean="0">
                  <a:solidFill>
                    <a:srgbClr val="336600"/>
                  </a:solidFill>
                </a:rPr>
                <a:t> </a:t>
              </a:r>
              <a:endParaRPr lang="en-US" sz="2400" dirty="0">
                <a:solidFill>
                  <a:srgbClr val="336600"/>
                </a:solidFill>
              </a:endParaRPr>
            </a:p>
          </p:txBody>
        </p:sp>
        <p:cxnSp>
          <p:nvCxnSpPr>
            <p:cNvPr id="20" name="Straight Connector 19"/>
            <p:cNvCxnSpPr/>
            <p:nvPr/>
          </p:nvCxnSpPr>
          <p:spPr>
            <a:xfrm>
              <a:off x="1768685" y="2243780"/>
              <a:ext cx="1279315" cy="234503"/>
            </a:xfrm>
            <a:prstGeom prst="line">
              <a:avLst/>
            </a:prstGeom>
            <a:ln w="19050">
              <a:solidFill>
                <a:srgbClr val="3366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899461" y="3206528"/>
            <a:ext cx="2148539" cy="469009"/>
            <a:chOff x="671969" y="2009274"/>
            <a:chExt cx="2148539" cy="469009"/>
          </a:xfrm>
        </p:grpSpPr>
        <p:sp>
          <p:nvSpPr>
            <p:cNvPr id="23" name="Rectangle 22"/>
            <p:cNvSpPr/>
            <p:nvPr/>
          </p:nvSpPr>
          <p:spPr>
            <a:xfrm>
              <a:off x="671969" y="2009274"/>
              <a:ext cx="1323475" cy="469009"/>
            </a:xfrm>
            <a:prstGeom prst="rect">
              <a:avLst/>
            </a:prstGeom>
            <a:noFill/>
            <a:ln w="38100">
              <a:noFill/>
              <a:prstDash val="lgDashDotDot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err="1" smtClean="0">
                  <a:solidFill>
                    <a:srgbClr val="336600"/>
                  </a:solidFill>
                </a:rPr>
                <a:t>Kuping</a:t>
              </a:r>
              <a:r>
                <a:rPr lang="en-US" sz="2400" b="1" dirty="0" smtClean="0">
                  <a:solidFill>
                    <a:srgbClr val="336600"/>
                  </a:solidFill>
                </a:rPr>
                <a:t> </a:t>
              </a:r>
              <a:endParaRPr lang="en-US" sz="2400" dirty="0">
                <a:solidFill>
                  <a:srgbClr val="336600"/>
                </a:solidFill>
              </a:endParaRPr>
            </a:p>
          </p:txBody>
        </p:sp>
        <p:cxnSp>
          <p:nvCxnSpPr>
            <p:cNvPr id="24" name="Straight Connector 23"/>
            <p:cNvCxnSpPr/>
            <p:nvPr/>
          </p:nvCxnSpPr>
          <p:spPr>
            <a:xfrm flipV="1">
              <a:off x="1768685" y="2009274"/>
              <a:ext cx="1051823" cy="234506"/>
            </a:xfrm>
            <a:prstGeom prst="line">
              <a:avLst/>
            </a:prstGeom>
            <a:ln w="19050">
              <a:solidFill>
                <a:srgbClr val="3366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/>
          <p:cNvGrpSpPr/>
          <p:nvPr/>
        </p:nvGrpSpPr>
        <p:grpSpPr>
          <a:xfrm>
            <a:off x="1629420" y="3441032"/>
            <a:ext cx="2637780" cy="812021"/>
            <a:chOff x="671969" y="1666262"/>
            <a:chExt cx="2637780" cy="812021"/>
          </a:xfrm>
        </p:grpSpPr>
        <p:sp>
          <p:nvSpPr>
            <p:cNvPr id="27" name="Rectangle 26"/>
            <p:cNvSpPr/>
            <p:nvPr/>
          </p:nvSpPr>
          <p:spPr>
            <a:xfrm>
              <a:off x="671969" y="2009274"/>
              <a:ext cx="1323475" cy="469009"/>
            </a:xfrm>
            <a:prstGeom prst="rect">
              <a:avLst/>
            </a:prstGeom>
            <a:noFill/>
            <a:ln w="38100">
              <a:noFill/>
              <a:prstDash val="lgDashDotDot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err="1" smtClean="0">
                  <a:solidFill>
                    <a:srgbClr val="336600"/>
                  </a:solidFill>
                </a:rPr>
                <a:t>Kuping</a:t>
              </a:r>
              <a:r>
                <a:rPr lang="en-US" sz="2400" b="1" dirty="0" smtClean="0">
                  <a:solidFill>
                    <a:srgbClr val="336600"/>
                  </a:solidFill>
                </a:rPr>
                <a:t> </a:t>
              </a:r>
              <a:endParaRPr lang="en-US" sz="2400" dirty="0">
                <a:solidFill>
                  <a:srgbClr val="336600"/>
                </a:solidFill>
              </a:endParaRPr>
            </a:p>
          </p:txBody>
        </p:sp>
        <p:cxnSp>
          <p:nvCxnSpPr>
            <p:cNvPr id="28" name="Straight Connector 27"/>
            <p:cNvCxnSpPr/>
            <p:nvPr/>
          </p:nvCxnSpPr>
          <p:spPr>
            <a:xfrm flipV="1">
              <a:off x="1768685" y="1666262"/>
              <a:ext cx="1541064" cy="577518"/>
            </a:xfrm>
            <a:prstGeom prst="line">
              <a:avLst/>
            </a:prstGeom>
            <a:ln w="19050">
              <a:solidFill>
                <a:srgbClr val="3366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2848620" y="4018548"/>
            <a:ext cx="1418580" cy="660623"/>
            <a:chOff x="671969" y="1817660"/>
            <a:chExt cx="1418580" cy="660623"/>
          </a:xfrm>
        </p:grpSpPr>
        <p:sp>
          <p:nvSpPr>
            <p:cNvPr id="31" name="Rectangle 30"/>
            <p:cNvSpPr/>
            <p:nvPr/>
          </p:nvSpPr>
          <p:spPr>
            <a:xfrm>
              <a:off x="671969" y="2009274"/>
              <a:ext cx="1323475" cy="469009"/>
            </a:xfrm>
            <a:prstGeom prst="rect">
              <a:avLst/>
            </a:prstGeom>
            <a:noFill/>
            <a:ln w="38100">
              <a:noFill/>
              <a:prstDash val="lgDashDotDot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err="1" smtClean="0">
                  <a:solidFill>
                    <a:srgbClr val="336600"/>
                  </a:solidFill>
                </a:rPr>
                <a:t>Lambe</a:t>
              </a:r>
              <a:r>
                <a:rPr lang="en-US" sz="2400" b="1" dirty="0" smtClean="0">
                  <a:solidFill>
                    <a:srgbClr val="336600"/>
                  </a:solidFill>
                </a:rPr>
                <a:t> </a:t>
              </a:r>
              <a:endParaRPr lang="en-US" sz="2400" dirty="0">
                <a:solidFill>
                  <a:srgbClr val="336600"/>
                </a:solidFill>
              </a:endParaRPr>
            </a:p>
          </p:txBody>
        </p:sp>
        <p:cxnSp>
          <p:nvCxnSpPr>
            <p:cNvPr id="32" name="Straight Connector 31"/>
            <p:cNvCxnSpPr/>
            <p:nvPr/>
          </p:nvCxnSpPr>
          <p:spPr>
            <a:xfrm flipV="1">
              <a:off x="1768685" y="1817660"/>
              <a:ext cx="321864" cy="426120"/>
            </a:xfrm>
            <a:prstGeom prst="line">
              <a:avLst/>
            </a:prstGeom>
            <a:ln w="19050">
              <a:solidFill>
                <a:srgbClr val="3366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33"/>
          <p:cNvGrpSpPr/>
          <p:nvPr/>
        </p:nvGrpSpPr>
        <p:grpSpPr>
          <a:xfrm>
            <a:off x="5906987" y="1774844"/>
            <a:ext cx="2123781" cy="469009"/>
            <a:chOff x="-128337" y="2009274"/>
            <a:chExt cx="2123781" cy="469009"/>
          </a:xfrm>
        </p:grpSpPr>
        <p:sp>
          <p:nvSpPr>
            <p:cNvPr id="35" name="Rectangle 34"/>
            <p:cNvSpPr/>
            <p:nvPr/>
          </p:nvSpPr>
          <p:spPr>
            <a:xfrm>
              <a:off x="671969" y="2009274"/>
              <a:ext cx="1323475" cy="469009"/>
            </a:xfrm>
            <a:prstGeom prst="rect">
              <a:avLst/>
            </a:prstGeom>
            <a:noFill/>
            <a:ln w="38100">
              <a:noFill/>
              <a:prstDash val="lgDashDotDot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err="1" smtClean="0">
                  <a:solidFill>
                    <a:srgbClr val="336600"/>
                  </a:solidFill>
                </a:rPr>
                <a:t>Mustaka</a:t>
              </a:r>
              <a:r>
                <a:rPr lang="en-US" sz="2400" b="1" dirty="0" smtClean="0">
                  <a:solidFill>
                    <a:srgbClr val="336600"/>
                  </a:solidFill>
                </a:rPr>
                <a:t> </a:t>
              </a:r>
              <a:endParaRPr lang="en-US" sz="2400" dirty="0">
                <a:solidFill>
                  <a:srgbClr val="336600"/>
                </a:solidFill>
              </a:endParaRPr>
            </a:p>
          </p:txBody>
        </p:sp>
        <p:cxnSp>
          <p:nvCxnSpPr>
            <p:cNvPr id="36" name="Straight Connector 35"/>
            <p:cNvCxnSpPr/>
            <p:nvPr/>
          </p:nvCxnSpPr>
          <p:spPr>
            <a:xfrm flipH="1">
              <a:off x="-128337" y="2243779"/>
              <a:ext cx="956242" cy="0"/>
            </a:xfrm>
            <a:prstGeom prst="line">
              <a:avLst/>
            </a:prstGeom>
            <a:ln w="19050">
              <a:solidFill>
                <a:srgbClr val="3366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oup 38"/>
          <p:cNvGrpSpPr/>
          <p:nvPr/>
        </p:nvGrpSpPr>
        <p:grpSpPr>
          <a:xfrm>
            <a:off x="5105400" y="2347329"/>
            <a:ext cx="2743200" cy="703512"/>
            <a:chOff x="-509337" y="2009274"/>
            <a:chExt cx="2743200" cy="703512"/>
          </a:xfrm>
        </p:grpSpPr>
        <p:sp>
          <p:nvSpPr>
            <p:cNvPr id="40" name="Rectangle 39"/>
            <p:cNvSpPr/>
            <p:nvPr/>
          </p:nvSpPr>
          <p:spPr>
            <a:xfrm>
              <a:off x="671969" y="2009274"/>
              <a:ext cx="1561894" cy="469009"/>
            </a:xfrm>
            <a:prstGeom prst="rect">
              <a:avLst/>
            </a:prstGeom>
            <a:noFill/>
            <a:ln w="38100">
              <a:noFill/>
              <a:prstDash val="lgDashDotDot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err="1" smtClean="0">
                  <a:solidFill>
                    <a:srgbClr val="336600"/>
                  </a:solidFill>
                </a:rPr>
                <a:t>Paninggal</a:t>
              </a:r>
              <a:r>
                <a:rPr lang="en-US" sz="2400" b="1" dirty="0" smtClean="0">
                  <a:solidFill>
                    <a:srgbClr val="336600"/>
                  </a:solidFill>
                </a:rPr>
                <a:t> </a:t>
              </a:r>
              <a:endParaRPr lang="en-US" sz="2400" dirty="0">
                <a:solidFill>
                  <a:srgbClr val="336600"/>
                </a:solidFill>
              </a:endParaRPr>
            </a:p>
          </p:txBody>
        </p:sp>
        <p:cxnSp>
          <p:nvCxnSpPr>
            <p:cNvPr id="41" name="Straight Connector 40"/>
            <p:cNvCxnSpPr/>
            <p:nvPr/>
          </p:nvCxnSpPr>
          <p:spPr>
            <a:xfrm flipH="1">
              <a:off x="-509337" y="2243779"/>
              <a:ext cx="1337242" cy="469007"/>
            </a:xfrm>
            <a:prstGeom prst="line">
              <a:avLst/>
            </a:prstGeom>
            <a:ln w="19050">
              <a:solidFill>
                <a:srgbClr val="3366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oup 42"/>
          <p:cNvGrpSpPr/>
          <p:nvPr/>
        </p:nvGrpSpPr>
        <p:grpSpPr>
          <a:xfrm>
            <a:off x="5774021" y="2910474"/>
            <a:ext cx="2460808" cy="469009"/>
            <a:chOff x="-226945" y="2009274"/>
            <a:chExt cx="2460808" cy="469009"/>
          </a:xfrm>
        </p:grpSpPr>
        <p:sp>
          <p:nvSpPr>
            <p:cNvPr id="44" name="Rectangle 43"/>
            <p:cNvSpPr/>
            <p:nvPr/>
          </p:nvSpPr>
          <p:spPr>
            <a:xfrm>
              <a:off x="671969" y="2009274"/>
              <a:ext cx="1561894" cy="469009"/>
            </a:xfrm>
            <a:prstGeom prst="rect">
              <a:avLst/>
            </a:prstGeom>
            <a:noFill/>
            <a:ln w="38100">
              <a:noFill/>
              <a:prstDash val="lgDashDotDot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err="1" smtClean="0">
                  <a:solidFill>
                    <a:srgbClr val="336600"/>
                  </a:solidFill>
                </a:rPr>
                <a:t>Talingan</a:t>
              </a:r>
              <a:r>
                <a:rPr lang="en-US" sz="2400" b="1" dirty="0" smtClean="0">
                  <a:solidFill>
                    <a:srgbClr val="336600"/>
                  </a:solidFill>
                </a:rPr>
                <a:t> </a:t>
              </a:r>
              <a:endParaRPr lang="en-US" sz="2400" dirty="0">
                <a:solidFill>
                  <a:srgbClr val="336600"/>
                </a:solidFill>
              </a:endParaRPr>
            </a:p>
          </p:txBody>
        </p:sp>
        <p:cxnSp>
          <p:nvCxnSpPr>
            <p:cNvPr id="45" name="Straight Connector 44"/>
            <p:cNvCxnSpPr/>
            <p:nvPr/>
          </p:nvCxnSpPr>
          <p:spPr>
            <a:xfrm flipH="1">
              <a:off x="-226945" y="2243779"/>
              <a:ext cx="1054850" cy="0"/>
            </a:xfrm>
            <a:prstGeom prst="line">
              <a:avLst/>
            </a:prstGeom>
            <a:ln w="19050">
              <a:solidFill>
                <a:srgbClr val="3366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Group 48"/>
          <p:cNvGrpSpPr/>
          <p:nvPr/>
        </p:nvGrpSpPr>
        <p:grpSpPr>
          <a:xfrm>
            <a:off x="4732668" y="3867150"/>
            <a:ext cx="2460808" cy="798767"/>
            <a:chOff x="-226945" y="1679516"/>
            <a:chExt cx="2460808" cy="798767"/>
          </a:xfrm>
        </p:grpSpPr>
        <p:sp>
          <p:nvSpPr>
            <p:cNvPr id="50" name="Rectangle 49"/>
            <p:cNvSpPr/>
            <p:nvPr/>
          </p:nvSpPr>
          <p:spPr>
            <a:xfrm>
              <a:off x="671969" y="2009274"/>
              <a:ext cx="1561894" cy="469009"/>
            </a:xfrm>
            <a:prstGeom prst="rect">
              <a:avLst/>
            </a:prstGeom>
            <a:noFill/>
            <a:ln w="38100">
              <a:noFill/>
              <a:prstDash val="lgDashDotDot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err="1" smtClean="0">
                  <a:solidFill>
                    <a:srgbClr val="336600"/>
                  </a:solidFill>
                </a:rPr>
                <a:t>Tutuk</a:t>
              </a:r>
              <a:r>
                <a:rPr lang="en-US" sz="2400" b="1" dirty="0" smtClean="0">
                  <a:solidFill>
                    <a:srgbClr val="336600"/>
                  </a:solidFill>
                </a:rPr>
                <a:t> </a:t>
              </a:r>
              <a:endParaRPr lang="en-US" sz="2400" dirty="0">
                <a:solidFill>
                  <a:srgbClr val="336600"/>
                </a:solidFill>
              </a:endParaRPr>
            </a:p>
          </p:txBody>
        </p:sp>
        <p:cxnSp>
          <p:nvCxnSpPr>
            <p:cNvPr id="51" name="Straight Connector 50"/>
            <p:cNvCxnSpPr/>
            <p:nvPr/>
          </p:nvCxnSpPr>
          <p:spPr>
            <a:xfrm flipH="1" flipV="1">
              <a:off x="-226945" y="1679516"/>
              <a:ext cx="1054850" cy="564263"/>
            </a:xfrm>
            <a:prstGeom prst="line">
              <a:avLst/>
            </a:prstGeom>
            <a:ln w="19050">
              <a:solidFill>
                <a:srgbClr val="3366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52"/>
          <p:cNvGrpSpPr/>
          <p:nvPr/>
        </p:nvGrpSpPr>
        <p:grpSpPr>
          <a:xfrm>
            <a:off x="4459206" y="3323781"/>
            <a:ext cx="3775623" cy="697386"/>
            <a:chOff x="-1541760" y="1780897"/>
            <a:chExt cx="3775623" cy="697386"/>
          </a:xfrm>
        </p:grpSpPr>
        <p:sp>
          <p:nvSpPr>
            <p:cNvPr id="54" name="Rectangle 53"/>
            <p:cNvSpPr/>
            <p:nvPr/>
          </p:nvSpPr>
          <p:spPr>
            <a:xfrm>
              <a:off x="671969" y="2009274"/>
              <a:ext cx="1561894" cy="469009"/>
            </a:xfrm>
            <a:prstGeom prst="rect">
              <a:avLst/>
            </a:prstGeom>
            <a:noFill/>
            <a:ln w="38100">
              <a:noFill/>
              <a:prstDash val="lgDashDotDot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rgbClr val="336600"/>
                  </a:solidFill>
                </a:rPr>
                <a:t>Grana </a:t>
              </a:r>
              <a:endParaRPr lang="en-US" sz="2400" dirty="0">
                <a:solidFill>
                  <a:srgbClr val="336600"/>
                </a:solidFill>
              </a:endParaRPr>
            </a:p>
          </p:txBody>
        </p:sp>
        <p:cxnSp>
          <p:nvCxnSpPr>
            <p:cNvPr id="55" name="Straight Connector 54"/>
            <p:cNvCxnSpPr/>
            <p:nvPr/>
          </p:nvCxnSpPr>
          <p:spPr>
            <a:xfrm flipH="1" flipV="1">
              <a:off x="-1541760" y="1780897"/>
              <a:ext cx="2369665" cy="462882"/>
            </a:xfrm>
            <a:prstGeom prst="line">
              <a:avLst/>
            </a:prstGeom>
            <a:ln w="19050">
              <a:solidFill>
                <a:srgbClr val="3366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31409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058633" y="506538"/>
            <a:ext cx="457727" cy="2059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533400" y="330602"/>
            <a:ext cx="1987008" cy="683413"/>
            <a:chOff x="374295" y="1022756"/>
            <a:chExt cx="1987008" cy="683413"/>
          </a:xfrm>
        </p:grpSpPr>
        <p:pic>
          <p:nvPicPr>
            <p:cNvPr id="4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rcRect/>
            <a:stretch>
              <a:fillRect/>
            </a:stretch>
          </p:blipFill>
          <p:spPr>
            <a:xfrm rot="239409">
              <a:off x="374295" y="1022756"/>
              <a:ext cx="1987008" cy="683413"/>
            </a:xfrm>
            <a:prstGeom prst="rect">
              <a:avLst/>
            </a:prstGeom>
            <a:noFill/>
          </p:spPr>
        </p:pic>
        <p:sp>
          <p:nvSpPr>
            <p:cNvPr id="5" name="Rectangle 4"/>
            <p:cNvSpPr/>
            <p:nvPr/>
          </p:nvSpPr>
          <p:spPr>
            <a:xfrm>
              <a:off x="460209" y="1151703"/>
              <a:ext cx="1749591" cy="469009"/>
            </a:xfrm>
            <a:prstGeom prst="rect">
              <a:avLst/>
            </a:prstGeom>
            <a:noFill/>
            <a:ln w="38100">
              <a:noFill/>
              <a:prstDash val="lgDashDotDot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err="1" smtClean="0">
                  <a:solidFill>
                    <a:schemeClr val="bg1"/>
                  </a:solidFill>
                </a:rPr>
                <a:t>Basa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 </a:t>
              </a:r>
              <a:r>
                <a:rPr lang="en-US" sz="2400" b="1" dirty="0" err="1" smtClean="0">
                  <a:solidFill>
                    <a:schemeClr val="bg1"/>
                  </a:solidFill>
                </a:rPr>
                <a:t>Ngoko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189936" y="262297"/>
            <a:ext cx="1987008" cy="683413"/>
            <a:chOff x="374295" y="1022756"/>
            <a:chExt cx="1987008" cy="683413"/>
          </a:xfrm>
        </p:grpSpPr>
        <p:pic>
          <p:nvPicPr>
            <p:cNvPr id="7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rcRect/>
            <a:stretch>
              <a:fillRect/>
            </a:stretch>
          </p:blipFill>
          <p:spPr>
            <a:xfrm rot="239409">
              <a:off x="374295" y="1022756"/>
              <a:ext cx="1987008" cy="683413"/>
            </a:xfrm>
            <a:prstGeom prst="rect">
              <a:avLst/>
            </a:prstGeom>
            <a:noFill/>
          </p:spPr>
        </p:pic>
        <p:sp>
          <p:nvSpPr>
            <p:cNvPr id="8" name="Rectangle 7"/>
            <p:cNvSpPr/>
            <p:nvPr/>
          </p:nvSpPr>
          <p:spPr>
            <a:xfrm>
              <a:off x="460209" y="1151703"/>
              <a:ext cx="1749591" cy="469009"/>
            </a:xfrm>
            <a:prstGeom prst="rect">
              <a:avLst/>
            </a:prstGeom>
            <a:noFill/>
            <a:ln w="38100">
              <a:noFill/>
              <a:prstDash val="lgDashDotDot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err="1" smtClean="0">
                  <a:solidFill>
                    <a:schemeClr val="bg1"/>
                  </a:solidFill>
                </a:rPr>
                <a:t>Basa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 </a:t>
              </a:r>
              <a:r>
                <a:rPr lang="en-US" sz="2400" b="1" dirty="0" err="1" smtClean="0">
                  <a:solidFill>
                    <a:schemeClr val="bg1"/>
                  </a:solidFill>
                </a:rPr>
                <a:t>Krama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Rectangle 8"/>
          <p:cNvSpPr/>
          <p:nvPr/>
        </p:nvSpPr>
        <p:spPr>
          <a:xfrm>
            <a:off x="671969" y="1301920"/>
            <a:ext cx="1537831" cy="469009"/>
          </a:xfrm>
          <a:prstGeom prst="rect">
            <a:avLst/>
          </a:prstGeom>
          <a:noFill/>
          <a:ln w="38100">
            <a:noFill/>
            <a:prstDash val="lgDashDot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solidFill>
                  <a:srgbClr val="336600"/>
                </a:solidFill>
              </a:rPr>
              <a:t>Tangan</a:t>
            </a:r>
            <a:r>
              <a:rPr lang="en-US" sz="3600" b="1" dirty="0" smtClean="0">
                <a:solidFill>
                  <a:srgbClr val="336600"/>
                </a:solidFill>
              </a:rPr>
              <a:t> </a:t>
            </a:r>
            <a:endParaRPr lang="en-US" sz="3600" dirty="0">
              <a:solidFill>
                <a:srgbClr val="3366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431085" y="1301920"/>
            <a:ext cx="1537831" cy="469009"/>
          </a:xfrm>
          <a:prstGeom prst="rect">
            <a:avLst/>
          </a:prstGeom>
          <a:noFill/>
          <a:ln w="38100">
            <a:noFill/>
            <a:prstDash val="lgDashDot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solidFill>
                  <a:srgbClr val="FF6699"/>
                </a:solidFill>
              </a:rPr>
              <a:t>Asta</a:t>
            </a:r>
            <a:r>
              <a:rPr lang="en-US" sz="3600" b="1" dirty="0" smtClean="0">
                <a:solidFill>
                  <a:srgbClr val="FF6699"/>
                </a:solidFill>
              </a:rPr>
              <a:t> </a:t>
            </a:r>
            <a:endParaRPr lang="en-US" sz="3600" dirty="0">
              <a:solidFill>
                <a:srgbClr val="FF6699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6274" y="2171293"/>
            <a:ext cx="1582446" cy="946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761999" y="2617007"/>
            <a:ext cx="1537831" cy="469009"/>
          </a:xfrm>
          <a:prstGeom prst="rect">
            <a:avLst/>
          </a:prstGeom>
          <a:noFill/>
          <a:ln w="38100">
            <a:noFill/>
            <a:prstDash val="lgDashDot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solidFill>
                  <a:schemeClr val="accent6">
                    <a:lumMod val="75000"/>
                  </a:schemeClr>
                </a:solidFill>
              </a:rPr>
              <a:t>Driji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en-US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431085" y="2643095"/>
            <a:ext cx="1767229" cy="469009"/>
          </a:xfrm>
          <a:prstGeom prst="rect">
            <a:avLst/>
          </a:prstGeom>
          <a:noFill/>
          <a:ln w="38100">
            <a:noFill/>
            <a:prstDash val="lgDashDot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solidFill>
                  <a:srgbClr val="659B47"/>
                </a:solidFill>
              </a:rPr>
              <a:t>Racikan</a:t>
            </a:r>
            <a:r>
              <a:rPr lang="en-US" sz="3600" b="1" dirty="0" smtClean="0">
                <a:solidFill>
                  <a:srgbClr val="659B47"/>
                </a:solidFill>
              </a:rPr>
              <a:t> </a:t>
            </a:r>
            <a:endParaRPr lang="en-US" sz="3600" dirty="0">
              <a:solidFill>
                <a:srgbClr val="659B47"/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2100" y="3307826"/>
            <a:ext cx="1110795" cy="1227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831074" y="3686962"/>
            <a:ext cx="1537831" cy="469009"/>
          </a:xfrm>
          <a:prstGeom prst="rect">
            <a:avLst/>
          </a:prstGeom>
          <a:noFill/>
          <a:ln w="38100">
            <a:noFill/>
            <a:prstDash val="lgDashDot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solidFill>
                  <a:schemeClr val="bg2">
                    <a:lumMod val="50000"/>
                  </a:schemeClr>
                </a:solidFill>
              </a:rPr>
              <a:t>Sikil</a:t>
            </a:r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endParaRPr lang="en-US" sz="3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431085" y="3686962"/>
            <a:ext cx="1537831" cy="469009"/>
          </a:xfrm>
          <a:prstGeom prst="rect">
            <a:avLst/>
          </a:prstGeom>
          <a:noFill/>
          <a:ln w="38100">
            <a:noFill/>
            <a:prstDash val="lgDashDot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solidFill>
                  <a:schemeClr val="accent4">
                    <a:lumMod val="75000"/>
                  </a:schemeClr>
                </a:solidFill>
              </a:rPr>
              <a:t>Suku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760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EA3ED52B-5B4C-4FF9-A313-9380082D75CE}"/>
              </a:ext>
            </a:extLst>
          </p:cNvPr>
          <p:cNvGrpSpPr/>
          <p:nvPr/>
        </p:nvGrpSpPr>
        <p:grpSpPr>
          <a:xfrm>
            <a:off x="-36095" y="209550"/>
            <a:ext cx="9314543" cy="838200"/>
            <a:chOff x="1960193" y="471055"/>
            <a:chExt cx="6671190" cy="491868"/>
          </a:xfrm>
        </p:grpSpPr>
        <p:sp>
          <p:nvSpPr>
            <p:cNvPr id="3" name="Rectangle: Rounded Corners 2">
              <a:extLst>
                <a:ext uri="{FF2B5EF4-FFF2-40B4-BE49-F238E27FC236}">
                  <a16:creationId xmlns="" xmlns:a16="http://schemas.microsoft.com/office/drawing/2014/main" id="{9CFC3164-AEF5-4B0C-86EB-BFD9522946B8}"/>
                </a:ext>
              </a:extLst>
            </p:cNvPr>
            <p:cNvSpPr/>
            <p:nvPr/>
          </p:nvSpPr>
          <p:spPr>
            <a:xfrm>
              <a:off x="1960193" y="471055"/>
              <a:ext cx="6671190" cy="491868"/>
            </a:xfrm>
            <a:prstGeom prst="roundRect">
              <a:avLst>
                <a:gd name="adj" fmla="val 0"/>
              </a:avLst>
            </a:prstGeom>
            <a:solidFill>
              <a:srgbClr val="E6F9B5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" name="TextBox 3">
              <a:extLst>
                <a:ext uri="{FF2B5EF4-FFF2-40B4-BE49-F238E27FC236}">
                  <a16:creationId xmlns="" xmlns:a16="http://schemas.microsoft.com/office/drawing/2014/main" id="{5CD534DC-3F91-4A2D-A054-881A8813E822}"/>
                </a:ext>
              </a:extLst>
            </p:cNvPr>
            <p:cNvSpPr txBox="1"/>
            <p:nvPr/>
          </p:nvSpPr>
          <p:spPr>
            <a:xfrm>
              <a:off x="2047869" y="563874"/>
              <a:ext cx="6471931" cy="307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err="1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Tirokna</a:t>
              </a:r>
              <a:r>
                <a:rPr lang="en-US" sz="2800" b="1" dirty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pengucape</a:t>
              </a:r>
              <a:r>
                <a:rPr lang="en-US" sz="2800" b="1" dirty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gurumu</a:t>
              </a:r>
              <a:r>
                <a:rPr lang="en-US" sz="2800" b="1" dirty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.</a:t>
              </a:r>
            </a:p>
          </p:txBody>
        </p:sp>
      </p:grp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576" y="1524807"/>
            <a:ext cx="2389224" cy="509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01576" y="2328543"/>
            <a:ext cx="251756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sv-SE" sz="2400" b="1" dirty="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Mripat kanggo </a:t>
            </a:r>
            <a:r>
              <a:rPr lang="sv-SE" sz="24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ndeleng</a:t>
            </a:r>
            <a:r>
              <a:rPr lang="sv-SE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sv-SE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034576"/>
            <a:ext cx="850232" cy="1222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2362200" y="3333750"/>
            <a:ext cx="251756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sv-SE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Kuping kanggo </a:t>
            </a:r>
            <a:r>
              <a:rPr lang="sv-SE" sz="24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ngrungokake</a:t>
            </a:r>
            <a:r>
              <a:rPr lang="sv-SE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sv-SE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4753" y="1128185"/>
            <a:ext cx="790717" cy="1303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9"/>
          <p:cNvSpPr/>
          <p:nvPr/>
        </p:nvSpPr>
        <p:spPr>
          <a:xfrm>
            <a:off x="4797639" y="2502753"/>
            <a:ext cx="251756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sv-SE" sz="2400" b="1" dirty="0" smtClean="0">
                <a:solidFill>
                  <a:srgbClr val="F785BE"/>
                </a:solidFill>
                <a:latin typeface="Arial" pitchFamily="34" charset="0"/>
                <a:cs typeface="Arial" pitchFamily="34" charset="0"/>
              </a:rPr>
              <a:t>Irung kanggo </a:t>
            </a:r>
            <a:r>
              <a:rPr lang="sv-SE" sz="2400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ambegan</a:t>
            </a:r>
            <a:r>
              <a:rPr lang="sv-SE" sz="2400" b="1" dirty="0" smtClean="0">
                <a:solidFill>
                  <a:srgbClr val="F785BE"/>
                </a:solidFill>
                <a:latin typeface="Arial" pitchFamily="34" charset="0"/>
                <a:cs typeface="Arial" pitchFamily="34" charset="0"/>
              </a:rPr>
              <a:t>.</a:t>
            </a:r>
            <a:endParaRPr lang="sv-SE" sz="2400" b="1" dirty="0">
              <a:solidFill>
                <a:srgbClr val="F785BE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3731" y="1479135"/>
            <a:ext cx="2028921" cy="1854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6600044" y="3528076"/>
            <a:ext cx="251756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sv-SE" sz="2400" b="1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Tutuk</a:t>
            </a:r>
            <a:r>
              <a:rPr lang="sv-SE" sz="2400" b="1" dirty="0" smtClean="0">
                <a:solidFill>
                  <a:srgbClr val="F785BE"/>
                </a:solidFill>
                <a:latin typeface="Arial" pitchFamily="34" charset="0"/>
                <a:cs typeface="Arial" pitchFamily="34" charset="0"/>
              </a:rPr>
              <a:t> kanggo ngomong.</a:t>
            </a:r>
            <a:endParaRPr lang="sv-SE" sz="2400" b="1" dirty="0">
              <a:solidFill>
                <a:srgbClr val="F785B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518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791</TotalTime>
  <Words>252</Words>
  <Application>Microsoft Office PowerPoint</Application>
  <PresentationFormat>On-screen Show (16:9)</PresentationFormat>
  <Paragraphs>71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Rahma Damayanti Arif</cp:lastModifiedBy>
  <cp:revision>143</cp:revision>
  <dcterms:created xsi:type="dcterms:W3CDTF">2020-01-31T07:09:35Z</dcterms:created>
  <dcterms:modified xsi:type="dcterms:W3CDTF">2023-06-04T14:48:14Z</dcterms:modified>
</cp:coreProperties>
</file>